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57" r:id="rId6"/>
    <p:sldId id="261" r:id="rId7"/>
    <p:sldId id="267" r:id="rId8"/>
    <p:sldId id="258" r:id="rId9"/>
    <p:sldId id="262" r:id="rId10"/>
    <p:sldId id="264" r:id="rId11"/>
    <p:sldId id="269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45"/>
    <a:srgbClr val="0055B7"/>
    <a:srgbClr val="97D4E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3ECFA-BD62-4F30-AC63-09D91BAE4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A7D66-A036-4659-8F97-C2DCDC87A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4B14B-DC76-460C-8A7B-839B0A5B7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983-95BC-440C-A604-6E489BDFC828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0C3C0-4956-4BEA-AF81-10B0DEE2C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A6479-F943-4780-BE2D-53B93DFD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91BF-85E4-432A-97A8-EB79AB74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5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E2DB1-3E90-4602-8E49-4CF19D1E1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9FCCD6-FE4C-4F4F-B907-2C4022EA2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0BD49-C7B2-42A4-814B-0B83706A7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983-95BC-440C-A604-6E489BDFC828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BDA6E-FFF8-408B-AF16-026F74088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FBF96-4673-4441-B390-19254FE1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91BF-85E4-432A-97A8-EB79AB74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BD7466-3652-46DD-97DA-F7381BF6DE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67C55-362A-4EF6-8637-9FB5D6638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5A137-B272-4C51-9028-5D8B2D7C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983-95BC-440C-A604-6E489BDFC828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648A8-9CF8-42A0-A06C-BEE4198C5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4861B-EE2E-4118-ABF5-8206262A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91BF-85E4-432A-97A8-EB79AB74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FFB73-FEB1-49C0-ACF6-9E48C7FD7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F49D6-7BC6-4DF1-AFB7-96BBBD97E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063E5-DC30-45E3-B5D2-609B1B913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983-95BC-440C-A604-6E489BDFC828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33046-DB82-4F60-9192-F4AD58F1B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2B264-CE56-4777-BB9E-4189FC2F4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91BF-85E4-432A-97A8-EB79AB74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FA4EE-BAF1-4103-BC55-1C1473448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D50F9-4A09-4FE2-8CA8-1078A163A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67D8D-6EE5-44E3-BFD1-E93877571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983-95BC-440C-A604-6E489BDFC828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522BD-B2BB-4829-B7C4-E38F12E8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7A980-7436-4049-8F5E-D2737C87C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91BF-85E4-432A-97A8-EB79AB74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0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3E58-143A-4699-8BB6-ED5797704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B09D0-9229-4928-831D-69287E73A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3A43C-5AE0-4096-B61B-33C2D05B2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3FA9B-DA67-4024-B64C-6B2F9BDCB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983-95BC-440C-A604-6E489BDFC828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0CDBB-FAD8-4883-A822-4A26F3928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E68EB-7E30-4F48-9ADF-9E36F569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91BF-85E4-432A-97A8-EB79AB74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24F55-5254-4592-918A-9E00AC3B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D96B4-87D1-49EB-8D62-9803AFDE6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20D8E-EC9C-42C9-AA91-5996312A2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13F546-1FA7-4CED-B251-A5EFC8CD3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98D048-490D-4AB2-8135-D558FA279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4E193C-B628-4AEB-932C-BD8343D7E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983-95BC-440C-A604-6E489BDFC828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105556-CFD9-4416-AE03-1DDF665A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F817A8-4689-4B1D-87B4-F2ECB8D33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91BF-85E4-432A-97A8-EB79AB74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2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7D889-FC16-4816-996B-2FE943DA9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EF919B-5109-455E-9CDB-BFAC37C9A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983-95BC-440C-A604-6E489BDFC828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E8558-3FAA-4B8F-A61C-270A157B5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2AD62-9A76-4F2E-86DF-22AF0EC2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91BF-85E4-432A-97A8-EB79AB74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575B5C-3509-46C1-A2D1-1ADD8FCDE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983-95BC-440C-A604-6E489BDFC828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FD4DBE-8DB1-42B3-9547-B0BCF9ED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FC5E5-31B5-4E7C-9ECD-8F44B82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91BF-85E4-432A-97A8-EB79AB74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3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E332F-7CA3-48BD-B6FF-77F909E95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C7AFC-2136-49A8-A880-9F2DEA666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1DD26-9F6D-489D-8D64-F03316315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B2EA5-D2B1-4F2C-A127-F2CE54E80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983-95BC-440C-A604-6E489BDFC828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FD0FE-65C0-4464-82B0-9B5689FC9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14540-0A14-4589-9161-C9253A09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91BF-85E4-432A-97A8-EB79AB74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8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51100-226A-4966-8A18-09064596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4756C7-A6CF-47D9-8D3F-FE5F0A6C1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8587F-50F7-4AE6-931E-337FCB3E8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C4486-6ED9-4352-A6EC-606BF2B41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983-95BC-440C-A604-6E489BDFC828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7E2C0-C023-4A66-AE33-E680A466D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2E1CF-2CAA-4608-9648-2196E49F1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91BF-85E4-432A-97A8-EB79AB74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3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A2D527-477B-4485-9179-FDC2472DE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3E3C7-9880-47C2-A28D-1E431AA2C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BD464-FB53-4AC7-8FBB-462958ACC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AF983-95BC-440C-A604-6E489BDFC828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B9C12-171C-4A76-B259-383AC74473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F42DA-AC72-4A90-AF17-254725340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091BF-85E4-432A-97A8-EB79AB74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8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 ExtraBold" panose="020B0906030804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2A583-993B-0A4B-6D88-62E9B7251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1412" y="2235200"/>
            <a:ext cx="4829175" cy="2387600"/>
          </a:xfrm>
        </p:spPr>
        <p:txBody>
          <a:bodyPr anchor="ctr"/>
          <a:lstStyle/>
          <a:p>
            <a:r>
              <a:rPr lang="en-CA" b="1">
                <a:solidFill>
                  <a:schemeClr val="bg1"/>
                </a:solidFill>
              </a:rPr>
              <a:t>Academic </a:t>
            </a:r>
            <a:br>
              <a:rPr lang="en-CA" b="1">
                <a:solidFill>
                  <a:schemeClr val="bg1"/>
                </a:solidFill>
              </a:rPr>
            </a:br>
            <a:r>
              <a:rPr lang="en-CA" b="1">
                <a:solidFill>
                  <a:srgbClr val="97D4E9"/>
                </a:solidFill>
              </a:rPr>
              <a:t>Integrity</a:t>
            </a:r>
          </a:p>
        </p:txBody>
      </p:sp>
    </p:spTree>
    <p:extLst>
      <p:ext uri="{BB962C8B-B14F-4D97-AF65-F5344CB8AC3E}">
        <p14:creationId xmlns:p14="http://schemas.microsoft.com/office/powerpoint/2010/main" val="3903488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369C-A96B-457A-802D-913B4BDD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375" y="1044576"/>
            <a:ext cx="3819525" cy="221615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What is academic integrity?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C52E2-061B-48AF-88D1-264768B8B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050" y="4448174"/>
            <a:ext cx="3895725" cy="1295401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Talk with your </a:t>
            </a:r>
            <a:r>
              <a:rPr lang="en-US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neighbours</a:t>
            </a:r>
            <a:r>
              <a:rPr lang="en-US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produce a definition.</a:t>
            </a:r>
          </a:p>
        </p:txBody>
      </p:sp>
    </p:spTree>
    <p:extLst>
      <p:ext uri="{BB962C8B-B14F-4D97-AF65-F5344CB8AC3E}">
        <p14:creationId xmlns:p14="http://schemas.microsoft.com/office/powerpoint/2010/main" val="1597581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369C-A96B-457A-802D-913B4BDD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4" y="814387"/>
            <a:ext cx="5800726" cy="1609725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What is academic integrity?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C52E2-061B-48AF-88D1-264768B8B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064" y="3321844"/>
            <a:ext cx="7150100" cy="11120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chemeClr val="bg1"/>
                </a:solidFill>
              </a:rPr>
              <a:t>It is both a value and a set of skills that relate to the completion of academic work in an honest, respectful, and responsible manner.</a:t>
            </a:r>
          </a:p>
          <a:p>
            <a:pPr marL="0" indent="0" algn="ctr"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43318C-3581-8B89-32B7-03B3DDA17F8F}"/>
              </a:ext>
            </a:extLst>
          </p:cNvPr>
          <p:cNvSpPr txBox="1">
            <a:spLocks/>
          </p:cNvSpPr>
          <p:nvPr/>
        </p:nvSpPr>
        <p:spPr>
          <a:xfrm>
            <a:off x="5281083" y="5553075"/>
            <a:ext cx="5324476" cy="79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i="1">
                <a:solidFill>
                  <a:schemeClr val="bg1"/>
                </a:solidFill>
              </a:rPr>
              <a:t>Do your own work and acknowledge the work of others.</a:t>
            </a:r>
          </a:p>
        </p:txBody>
      </p:sp>
    </p:spTree>
    <p:extLst>
      <p:ext uri="{BB962C8B-B14F-4D97-AF65-F5344CB8AC3E}">
        <p14:creationId xmlns:p14="http://schemas.microsoft.com/office/powerpoint/2010/main" val="215817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8286931-0792-63FB-ED30-9401EEA124D8}"/>
              </a:ext>
            </a:extLst>
          </p:cNvPr>
          <p:cNvSpPr txBox="1">
            <a:spLocks/>
          </p:cNvSpPr>
          <p:nvPr/>
        </p:nvSpPr>
        <p:spPr>
          <a:xfrm>
            <a:off x="3419475" y="4276725"/>
            <a:ext cx="8591550" cy="1550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</a:rPr>
              <a:t>What does </a:t>
            </a:r>
            <a:r>
              <a:rPr lang="en-US" b="1">
                <a:solidFill>
                  <a:schemeClr val="bg1"/>
                </a:solidFill>
                <a:latin typeface="+mn-lt"/>
              </a:rPr>
              <a:t>“</a:t>
            </a:r>
            <a:r>
              <a:rPr lang="en-US" b="1" i="1">
                <a:solidFill>
                  <a:schemeClr val="bg1"/>
                </a:solidFill>
              </a:rPr>
              <a:t>learning with integrity</a:t>
            </a:r>
            <a:r>
              <a:rPr lang="en-US" b="1" i="1">
                <a:solidFill>
                  <a:schemeClr val="bg1"/>
                </a:solidFill>
                <a:latin typeface="+mn-lt"/>
              </a:rPr>
              <a:t>”</a:t>
            </a:r>
            <a:r>
              <a:rPr lang="en-US">
                <a:solidFill>
                  <a:schemeClr val="bg1"/>
                </a:solidFill>
              </a:rPr>
              <a:t> mean in this class?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ED75D5-4C00-9D11-7C2F-E16F9C8F9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475" y="5932487"/>
            <a:ext cx="8591550" cy="579437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Talk with your </a:t>
            </a:r>
            <a:r>
              <a:rPr lang="en-US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neighbours</a:t>
            </a:r>
            <a:r>
              <a:rPr lang="en-US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generate ideas.</a:t>
            </a:r>
          </a:p>
        </p:txBody>
      </p:sp>
    </p:spTree>
    <p:extLst>
      <p:ext uri="{BB962C8B-B14F-4D97-AF65-F5344CB8AC3E}">
        <p14:creationId xmlns:p14="http://schemas.microsoft.com/office/powerpoint/2010/main" val="76897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B2C2A-85CB-4A5B-AD7B-FD7853057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0" y="2182812"/>
            <a:ext cx="3609975" cy="2339975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How do you learn with integrity?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AE312-FB71-99E1-492E-F726D3B49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6450" y="618852"/>
            <a:ext cx="7406750" cy="86638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Acknowledge the work of others that contributed to your work, using accurate citations as required.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57580A-DA96-5838-5937-E01D8F2A1CF9}"/>
              </a:ext>
            </a:extLst>
          </p:cNvPr>
          <p:cNvSpPr txBox="1">
            <a:spLocks/>
          </p:cNvSpPr>
          <p:nvPr/>
        </p:nvSpPr>
        <p:spPr>
          <a:xfrm>
            <a:off x="5225024" y="3007101"/>
            <a:ext cx="6703456" cy="843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Complete academic work independently and contribute to group work where appropriate.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EF94AE4-9413-9DB3-32B5-54B6DC2FF219}"/>
              </a:ext>
            </a:extLst>
          </p:cNvPr>
          <p:cNvSpPr txBox="1">
            <a:spLocks/>
          </p:cNvSpPr>
          <p:nvPr/>
        </p:nvSpPr>
        <p:spPr>
          <a:xfrm>
            <a:off x="3445419" y="5372768"/>
            <a:ext cx="8123221" cy="945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Only use acceptable resources during tests and exams.</a:t>
            </a:r>
            <a:endParaRPr lang="en-US" sz="2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1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2E551A-53D2-C394-FDF0-4A0E5F1F3C1F}"/>
              </a:ext>
            </a:extLst>
          </p:cNvPr>
          <p:cNvSpPr txBox="1">
            <a:spLocks/>
          </p:cNvSpPr>
          <p:nvPr/>
        </p:nvSpPr>
        <p:spPr>
          <a:xfrm>
            <a:off x="561975" y="4152900"/>
            <a:ext cx="4629150" cy="2339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</a:rPr>
              <a:t>Why should you learn with integrity?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C9D418-E211-DB2C-0CC9-A5CF323D1F28}"/>
              </a:ext>
            </a:extLst>
          </p:cNvPr>
          <p:cNvSpPr txBox="1">
            <a:spLocks/>
          </p:cNvSpPr>
          <p:nvPr/>
        </p:nvSpPr>
        <p:spPr>
          <a:xfrm>
            <a:off x="6305552" y="831056"/>
            <a:ext cx="3414182" cy="802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>
                <a:solidFill>
                  <a:schemeClr val="bg1"/>
                </a:solidFill>
              </a:rPr>
              <a:t>Your learning will be more effective!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9C19AA8-E97B-3AFA-F9E4-1647F18EBD10}"/>
              </a:ext>
            </a:extLst>
          </p:cNvPr>
          <p:cNvSpPr txBox="1">
            <a:spLocks/>
          </p:cNvSpPr>
          <p:nvPr/>
        </p:nvSpPr>
        <p:spPr>
          <a:xfrm>
            <a:off x="6916209" y="3036461"/>
            <a:ext cx="3878792" cy="793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>
                <a:solidFill>
                  <a:schemeClr val="bg1"/>
                </a:solidFill>
              </a:rPr>
              <a:t>You will be more valuable to employers!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208440F-4AE1-D2E1-6F34-BA621012E37D}"/>
              </a:ext>
            </a:extLst>
          </p:cNvPr>
          <p:cNvSpPr txBox="1">
            <a:spLocks/>
          </p:cNvSpPr>
          <p:nvPr/>
        </p:nvSpPr>
        <p:spPr>
          <a:xfrm>
            <a:off x="7471980" y="5233193"/>
            <a:ext cx="2958953" cy="793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>
                <a:solidFill>
                  <a:schemeClr val="bg1"/>
                </a:solidFill>
              </a:rPr>
              <a:t>It is the right thing to do!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25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E54F161-4300-6ECD-1230-2603228FB0E0}"/>
              </a:ext>
            </a:extLst>
          </p:cNvPr>
          <p:cNvSpPr txBox="1">
            <a:spLocks/>
          </p:cNvSpPr>
          <p:nvPr/>
        </p:nvSpPr>
        <p:spPr>
          <a:xfrm>
            <a:off x="95250" y="66675"/>
            <a:ext cx="3924300" cy="2771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</a:rPr>
              <a:t>What are the types of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academic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misconduct?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24FB47D-023E-3BEF-D694-43C0FFBAF6A5}"/>
              </a:ext>
            </a:extLst>
          </p:cNvPr>
          <p:cNvSpPr txBox="1">
            <a:spLocks/>
          </p:cNvSpPr>
          <p:nvPr/>
        </p:nvSpPr>
        <p:spPr>
          <a:xfrm>
            <a:off x="8304013" y="574251"/>
            <a:ext cx="2324099" cy="47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chemeClr val="bg1"/>
                </a:solidFill>
              </a:rPr>
              <a:t>Cheating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26D0D57-51EB-F189-7916-ECF1580FE747}"/>
              </a:ext>
            </a:extLst>
          </p:cNvPr>
          <p:cNvSpPr txBox="1">
            <a:spLocks/>
          </p:cNvSpPr>
          <p:nvPr/>
        </p:nvSpPr>
        <p:spPr>
          <a:xfrm>
            <a:off x="8304013" y="1626922"/>
            <a:ext cx="2324099" cy="47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chemeClr val="bg1"/>
                </a:solidFill>
              </a:rPr>
              <a:t>Plagiarism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1746CD1-F472-4D93-DA21-010E1B7CDD46}"/>
              </a:ext>
            </a:extLst>
          </p:cNvPr>
          <p:cNvSpPr txBox="1">
            <a:spLocks/>
          </p:cNvSpPr>
          <p:nvPr/>
        </p:nvSpPr>
        <p:spPr>
          <a:xfrm>
            <a:off x="6753225" y="4580773"/>
            <a:ext cx="4136235" cy="917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chemeClr val="bg1"/>
                </a:solidFill>
              </a:rPr>
              <a:t>Self-plagiarism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9CF6836-88EB-9ED2-25A8-37A63EC773DF}"/>
              </a:ext>
            </a:extLst>
          </p:cNvPr>
          <p:cNvSpPr txBox="1">
            <a:spLocks/>
          </p:cNvSpPr>
          <p:nvPr/>
        </p:nvSpPr>
        <p:spPr>
          <a:xfrm>
            <a:off x="7510459" y="3501508"/>
            <a:ext cx="3619504" cy="917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chemeClr val="bg1"/>
                </a:solidFill>
              </a:rPr>
              <a:t>Impersonation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76ABEB3-D8EF-E23B-F0D5-9B1338D73271}"/>
              </a:ext>
            </a:extLst>
          </p:cNvPr>
          <p:cNvSpPr txBox="1">
            <a:spLocks/>
          </p:cNvSpPr>
          <p:nvPr/>
        </p:nvSpPr>
        <p:spPr>
          <a:xfrm>
            <a:off x="7886102" y="2445988"/>
            <a:ext cx="2944419" cy="917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chemeClr val="bg1"/>
                </a:solidFill>
              </a:rPr>
              <a:t>Falsification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A492681-5369-5B4D-9DAD-F9CF5841AF66}"/>
              </a:ext>
            </a:extLst>
          </p:cNvPr>
          <p:cNvSpPr txBox="1">
            <a:spLocks/>
          </p:cNvSpPr>
          <p:nvPr/>
        </p:nvSpPr>
        <p:spPr>
          <a:xfrm>
            <a:off x="5473298" y="5449969"/>
            <a:ext cx="6004327" cy="12927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chemeClr val="bg1"/>
                </a:solidFill>
              </a:rPr>
              <a:t>Contract cheating</a:t>
            </a:r>
          </a:p>
        </p:txBody>
      </p:sp>
    </p:spTree>
    <p:extLst>
      <p:ext uri="{BB962C8B-B14F-4D97-AF65-F5344CB8AC3E}">
        <p14:creationId xmlns:p14="http://schemas.microsoft.com/office/powerpoint/2010/main" val="371748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1828B22-B264-701C-2464-290AD6ED0E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E4B1EF7-1829-A82D-A56C-66E9D4480656}"/>
              </a:ext>
            </a:extLst>
          </p:cNvPr>
          <p:cNvSpPr txBox="1">
            <a:spLocks/>
          </p:cNvSpPr>
          <p:nvPr/>
        </p:nvSpPr>
        <p:spPr>
          <a:xfrm>
            <a:off x="135682" y="326894"/>
            <a:ext cx="5276073" cy="1712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</a:rPr>
              <a:t>Can you use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generative artificial intelligence tools?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6AD64EA-DCDD-5A67-BAA1-DF7C79E0B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82" y="3138282"/>
            <a:ext cx="7150100" cy="92370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chemeClr val="bg1"/>
                </a:solidFill>
              </a:rPr>
              <a:t>Depending on the class, these tools may be permitted for certain types of academic work.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C2C18-04A8-EEB0-2483-1B6353B039EA}"/>
              </a:ext>
            </a:extLst>
          </p:cNvPr>
          <p:cNvSpPr txBox="1">
            <a:spLocks/>
          </p:cNvSpPr>
          <p:nvPr/>
        </p:nvSpPr>
        <p:spPr>
          <a:xfrm>
            <a:off x="1530220" y="5561678"/>
            <a:ext cx="6770678" cy="923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i="1">
                <a:solidFill>
                  <a:schemeClr val="bg1"/>
                </a:solidFill>
              </a:rPr>
              <a:t>Always check with your instructor before using any form of generative AI.</a:t>
            </a:r>
          </a:p>
        </p:txBody>
      </p:sp>
    </p:spTree>
    <p:extLst>
      <p:ext uri="{BB962C8B-B14F-4D97-AF65-F5344CB8AC3E}">
        <p14:creationId xmlns:p14="http://schemas.microsoft.com/office/powerpoint/2010/main" val="289880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DCB4094-E977-333E-8DF4-5ECA887D49D4}"/>
              </a:ext>
            </a:extLst>
          </p:cNvPr>
          <p:cNvSpPr txBox="1">
            <a:spLocks/>
          </p:cNvSpPr>
          <p:nvPr/>
        </p:nvSpPr>
        <p:spPr>
          <a:xfrm>
            <a:off x="885825" y="1952624"/>
            <a:ext cx="10420350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-US" b="1">
                <a:solidFill>
                  <a:srgbClr val="002145"/>
                </a:solidFill>
              </a:rPr>
              <a:t>Want to learn more?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FE7AC5B-45B3-9790-244B-1220C8CB6E4C}"/>
              </a:ext>
            </a:extLst>
          </p:cNvPr>
          <p:cNvSpPr txBox="1">
            <a:spLocks/>
          </p:cNvSpPr>
          <p:nvPr/>
        </p:nvSpPr>
        <p:spPr>
          <a:xfrm>
            <a:off x="885825" y="3965575"/>
            <a:ext cx="10420350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</a:rPr>
              <a:t>academicintegrity.ubc.ca</a:t>
            </a:r>
          </a:p>
        </p:txBody>
      </p:sp>
    </p:spTree>
    <p:extLst>
      <p:ext uri="{BB962C8B-B14F-4D97-AF65-F5344CB8AC3E}">
        <p14:creationId xmlns:p14="http://schemas.microsoft.com/office/powerpoint/2010/main" val="2040478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A260B21F14B747A3DB1C966DC6D92A" ma:contentTypeVersion="13" ma:contentTypeDescription="Create a new document." ma:contentTypeScope="" ma:versionID="e97e72e1c158cf62b522703a3767cb6d">
  <xsd:schema xmlns:xsd="http://www.w3.org/2001/XMLSchema" xmlns:xs="http://www.w3.org/2001/XMLSchema" xmlns:p="http://schemas.microsoft.com/office/2006/metadata/properties" xmlns:ns3="a3f2a6dd-fa72-4f44-97e4-c1ee1a1940dc" xmlns:ns4="124bdabf-3316-4ba8-adeb-85c6b8f25dc5" targetNamespace="http://schemas.microsoft.com/office/2006/metadata/properties" ma:root="true" ma:fieldsID="d7ae99608700e0ab486924461859f37b" ns3:_="" ns4:_="">
    <xsd:import namespace="a3f2a6dd-fa72-4f44-97e4-c1ee1a1940dc"/>
    <xsd:import namespace="124bdabf-3316-4ba8-adeb-85c6b8f25d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f2a6dd-fa72-4f44-97e4-c1ee1a1940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4bdabf-3316-4ba8-adeb-85c6b8f25dc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218198-0F57-459B-9D45-49A55DAEF2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3758B3-694C-4369-9B8D-29C4EB33CD61}">
  <ds:schemaRefs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124bdabf-3316-4ba8-adeb-85c6b8f25dc5"/>
    <ds:schemaRef ds:uri="a3f2a6dd-fa72-4f44-97e4-c1ee1a1940dc"/>
  </ds:schemaRefs>
</ds:datastoreItem>
</file>

<file path=customXml/itemProps3.xml><?xml version="1.0" encoding="utf-8"?>
<ds:datastoreItem xmlns:ds="http://schemas.openxmlformats.org/officeDocument/2006/customXml" ds:itemID="{1287BDCE-1D9C-452D-B5C5-5D4486D453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f2a6dd-fa72-4f44-97e4-c1ee1a1940dc"/>
    <ds:schemaRef ds:uri="124bdabf-3316-4ba8-adeb-85c6b8f25d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219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Open Sans</vt:lpstr>
      <vt:lpstr>Open Sans ExtraBold</vt:lpstr>
      <vt:lpstr>Open Sans Light</vt:lpstr>
      <vt:lpstr>Office Theme</vt:lpstr>
      <vt:lpstr>Academic  Integrity</vt:lpstr>
      <vt:lpstr>What is academic integrity?</vt:lpstr>
      <vt:lpstr>What is academic integrity?</vt:lpstr>
      <vt:lpstr>PowerPoint Presentation</vt:lpstr>
      <vt:lpstr>How do you learn with integrity?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academic integrity?</dc:title>
  <dc:creator>Taylor, Jared</dc:creator>
  <cp:lastModifiedBy>Taylor, Jared</cp:lastModifiedBy>
  <cp:revision>2</cp:revision>
  <dcterms:created xsi:type="dcterms:W3CDTF">2022-08-31T21:11:53Z</dcterms:created>
  <dcterms:modified xsi:type="dcterms:W3CDTF">2023-05-31T19:13:24Z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0x010100EAA260B21F14B747A3DB1C966DC6D92A</vt:lpwstr>
  </property>
</Properties>
</file>